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C893F-E70B-4807-9DA7-9FC08D01D2B2}" type="datetimeFigureOut">
              <a:rPr lang="fr-FR" smtClean="0"/>
              <a:pPr/>
              <a:t>29/06/2010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0185B-DAF0-41BA-9A23-94C0AA66641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0185B-DAF0-41BA-9A23-94C0AA66641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>
          <a:gsLst>
            <a:gs pos="1300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53276"/>
          </a:xfrm>
          <a:prstGeom prst="rect">
            <a:avLst/>
          </a:prstGeo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000" b="1" cap="none" baseline="0" dirty="0">
                <a:ln w="635"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gradFill>
          <a:gsLst>
            <a:gs pos="1300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>
            <a:norm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gradFill>
          <a:gsLst>
            <a:gs pos="1300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2143116"/>
            <a:ext cx="8229600" cy="41814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16-Oct-09</a:t>
            </a:r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11" name="Image 10" descr="banner1288_29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2058820"/>
          </a:xfrm>
          <a:prstGeom prst="rect">
            <a:avLst/>
          </a:prstGeom>
        </p:spPr>
      </p:pic>
      <p:sp>
        <p:nvSpPr>
          <p:cNvPr id="12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5327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714356"/>
            <a:ext cx="7989512" cy="1828800"/>
          </a:xfrm>
        </p:spPr>
        <p:txBody>
          <a:bodyPr/>
          <a:lstStyle/>
          <a:p>
            <a:r>
              <a:rPr lang="fr-FR" dirty="0" err="1" smtClean="0"/>
              <a:t>Brightness</a:t>
            </a:r>
            <a:r>
              <a:rPr lang="fr-FR" dirty="0" smtClean="0"/>
              <a:t> of Horizontal (H5) and Vertical (H1) Cold Sources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Ken Andersen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</a:t>
            </a:r>
            <a:r>
              <a:rPr lang="fr-FR" dirty="0" err="1" smtClean="0"/>
              <a:t>efficiency</a:t>
            </a:r>
            <a:endParaRPr lang="en-GB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39552" y="3140968"/>
          <a:ext cx="2736304" cy="590350"/>
        </p:xfrm>
        <a:graphic>
          <a:graphicData uri="http://schemas.openxmlformats.org/presentationml/2006/ole">
            <p:oleObj spid="_x0000_s4106" name="Equation" r:id="rId3" imgW="1117440" imgH="2412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11560" y="4077072"/>
          <a:ext cx="2628292" cy="1466310"/>
        </p:xfrm>
        <a:graphic>
          <a:graphicData uri="http://schemas.openxmlformats.org/presentationml/2006/ole">
            <p:oleObj spid="_x0000_s4107" name="Equation" r:id="rId4" imgW="1206360" imgH="6728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75956" y="4005064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= 10mm</a:t>
            </a:r>
          </a:p>
          <a:p>
            <a:r>
              <a:rPr lang="fr-FR" dirty="0" smtClean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half</a:t>
            </a:r>
            <a:r>
              <a:rPr lang="fr-FR" dirty="0" smtClean="0"/>
              <a:t> of the total 20mm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Air </a:t>
            </a:r>
            <a:r>
              <a:rPr lang="fr-FR" dirty="0" err="1" smtClean="0"/>
              <a:t>attenuation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3325"/>
            <a:ext cx="426339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73" b="4170"/>
          <a:stretch>
            <a:fillRect/>
          </a:stretch>
        </p:blipFill>
        <p:spPr bwMode="auto">
          <a:xfrm>
            <a:off x="4103948" y="3456384"/>
            <a:ext cx="5037003" cy="33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524" y="2600908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Ageron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60% </a:t>
            </a:r>
            <a:r>
              <a:rPr lang="fr-FR" dirty="0" err="1" smtClean="0"/>
              <a:t>humidity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64188" y="39690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50cm </a:t>
            </a:r>
            <a:r>
              <a:rPr lang="fr-FR" dirty="0" err="1" smtClean="0"/>
              <a:t>through</a:t>
            </a:r>
            <a:r>
              <a:rPr lang="fr-FR" dirty="0" smtClean="0"/>
              <a:t> air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42130" y="4383106"/>
            <a:ext cx="648072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11760" y="3032956"/>
          <a:ext cx="3204356" cy="480654"/>
        </p:xfrm>
        <a:graphic>
          <a:graphicData uri="http://schemas.openxmlformats.org/presentationml/2006/ole">
            <p:oleObj spid="_x0000_s22531" name="Equation" r:id="rId5" imgW="1523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frame-</a:t>
            </a:r>
            <a:r>
              <a:rPr lang="fr-FR" dirty="0" err="1" smtClean="0"/>
              <a:t>overlap</a:t>
            </a:r>
            <a:r>
              <a:rPr lang="fr-FR" dirty="0" smtClean="0"/>
              <a:t> </a:t>
            </a:r>
            <a:r>
              <a:rPr lang="fr-FR" dirty="0" err="1" smtClean="0"/>
              <a:t>mirror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380"/>
          <a:stretch>
            <a:fillRect/>
          </a:stretch>
        </p:blipFill>
        <p:spPr bwMode="auto">
          <a:xfrm>
            <a:off x="0" y="2888940"/>
            <a:ext cx="528291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9840"/>
          <a:stretch>
            <a:fillRect/>
          </a:stretch>
        </p:blipFill>
        <p:spPr bwMode="auto">
          <a:xfrm>
            <a:off x="4248462" y="2960948"/>
            <a:ext cx="48835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564" y="4365104"/>
            <a:ext cx="334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0.7mm Si </a:t>
            </a:r>
            <a:r>
              <a:rPr lang="fr-FR" sz="2000" dirty="0" err="1" smtClean="0"/>
              <a:t>at</a:t>
            </a:r>
            <a:r>
              <a:rPr lang="fr-FR" sz="2000" dirty="0" smtClean="0"/>
              <a:t> 3</a:t>
            </a:r>
            <a:r>
              <a:rPr lang="fr-FR" sz="2000" dirty="0" smtClean="0">
                <a:latin typeface="Arial Unicode MS"/>
                <a:ea typeface="Arial Unicode MS"/>
                <a:cs typeface="Arial Unicode MS"/>
              </a:rPr>
              <a:t>° angle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 </a:t>
            </a:r>
            <a:r>
              <a:rPr lang="fr-FR" dirty="0" err="1" smtClean="0"/>
              <a:t>corrected</a:t>
            </a:r>
            <a:r>
              <a:rPr lang="fr-FR" dirty="0" smtClean="0"/>
              <a:t> </a:t>
            </a:r>
            <a:r>
              <a:rPr lang="fr-FR" dirty="0" err="1" smtClean="0"/>
              <a:t>spectrum</a:t>
            </a:r>
            <a:endParaRPr lang="en-GB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18" t="9172"/>
          <a:stretch>
            <a:fillRect/>
          </a:stretch>
        </p:blipFill>
        <p:spPr bwMode="auto">
          <a:xfrm>
            <a:off x="2663788" y="2096852"/>
            <a:ext cx="5400600" cy="44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6200000">
            <a:off x="1408294" y="40004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Flux (</a:t>
            </a:r>
            <a:r>
              <a:rPr lang="fr-FR" b="1" u="sng" dirty="0" err="1" smtClean="0"/>
              <a:t>arb</a:t>
            </a:r>
            <a:r>
              <a:rPr lang="fr-FR" dirty="0" smtClean="0"/>
              <a:t>. </a:t>
            </a:r>
            <a:r>
              <a:rPr lang="fr-FR" dirty="0" err="1" smtClean="0"/>
              <a:t>units</a:t>
            </a:r>
            <a:r>
              <a:rPr lang="fr-FR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Propagate</a:t>
            </a:r>
            <a:r>
              <a:rPr lang="fr-FR" dirty="0" smtClean="0"/>
              <a:t> </a:t>
            </a:r>
            <a:r>
              <a:rPr lang="fr-FR" dirty="0" err="1" smtClean="0"/>
              <a:t>backwards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guide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9603"/>
          <a:stretch>
            <a:fillRect/>
          </a:stretch>
        </p:blipFill>
        <p:spPr bwMode="auto">
          <a:xfrm>
            <a:off x="251520" y="2600908"/>
            <a:ext cx="4500500" cy="374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8224"/>
          <a:stretch>
            <a:fillRect/>
          </a:stretch>
        </p:blipFill>
        <p:spPr bwMode="auto">
          <a:xfrm>
            <a:off x="4605477" y="2564904"/>
            <a:ext cx="4538524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83868" y="1916832"/>
          <a:ext cx="5542721" cy="540060"/>
        </p:xfrm>
        <a:graphic>
          <a:graphicData uri="http://schemas.openxmlformats.org/presentationml/2006/ole">
            <p:oleObj spid="_x0000_s25602" name="Equation" r:id="rId5" imgW="2476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Gold foil </a:t>
            </a:r>
            <a:r>
              <a:rPr lang="fr-FR" dirty="0" err="1" smtClean="0"/>
              <a:t>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143116"/>
            <a:ext cx="4546848" cy="418148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August 2007</a:t>
            </a:r>
          </a:p>
          <a:p>
            <a:r>
              <a:rPr lang="fr-FR" dirty="0" err="1" smtClean="0"/>
              <a:t>after</a:t>
            </a:r>
            <a:r>
              <a:rPr lang="fr-FR" dirty="0" smtClean="0"/>
              <a:t> installation of H17 guides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VS position: entrance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C casemate</a:t>
            </a:r>
          </a:p>
          <a:p>
            <a:r>
              <a:rPr lang="fr-FR" dirty="0" smtClean="0"/>
              <a:t>H171 (Figaro) </a:t>
            </a:r>
            <a:r>
              <a:rPr lang="el-GR" dirty="0" smtClean="0"/>
              <a:t>Φ</a:t>
            </a:r>
            <a:r>
              <a:rPr lang="fr-FR" baseline="-25000" dirty="0" err="1" smtClean="0"/>
              <a:t>capt</a:t>
            </a:r>
            <a:r>
              <a:rPr lang="fr-FR" dirty="0" smtClean="0"/>
              <a:t>=1.07×10</a:t>
            </a:r>
            <a:r>
              <a:rPr lang="fr-FR" baseline="30000" dirty="0" smtClean="0"/>
              <a:t>10</a:t>
            </a:r>
            <a:r>
              <a:rPr lang="fr-FR" dirty="0" smtClean="0"/>
              <a:t> n/cm</a:t>
            </a:r>
            <a:r>
              <a:rPr lang="fr-FR" baseline="30000" dirty="0" smtClean="0"/>
              <a:t>2</a:t>
            </a:r>
            <a:r>
              <a:rPr lang="fr-FR" dirty="0" smtClean="0"/>
              <a:t>/s</a:t>
            </a:r>
          </a:p>
          <a:p>
            <a:r>
              <a:rPr lang="fr-FR" dirty="0" smtClean="0"/>
              <a:t>H172 (Granit) </a:t>
            </a:r>
            <a:r>
              <a:rPr lang="el-GR" dirty="0" smtClean="0"/>
              <a:t>Φ</a:t>
            </a:r>
            <a:r>
              <a:rPr lang="fr-FR" baseline="-25000" dirty="0" err="1" smtClean="0"/>
              <a:t>capt</a:t>
            </a:r>
            <a:r>
              <a:rPr lang="fr-FR" dirty="0" smtClean="0"/>
              <a:t>=1.57×10</a:t>
            </a:r>
            <a:r>
              <a:rPr lang="fr-FR" baseline="30000" dirty="0" smtClean="0"/>
              <a:t>10</a:t>
            </a:r>
            <a:r>
              <a:rPr lang="fr-FR" dirty="0" smtClean="0"/>
              <a:t> </a:t>
            </a:r>
            <a:r>
              <a:rPr lang="fr-FR" dirty="0" smtClean="0"/>
              <a:t>n/cm</a:t>
            </a:r>
            <a:r>
              <a:rPr lang="fr-FR" baseline="30000" dirty="0" smtClean="0"/>
              <a:t>2</a:t>
            </a:r>
            <a:r>
              <a:rPr lang="fr-FR" dirty="0" smtClean="0"/>
              <a:t>/s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21"/>
          <a:stretch>
            <a:fillRect/>
          </a:stretch>
        </p:blipFill>
        <p:spPr bwMode="auto">
          <a:xfrm rot="21540000">
            <a:off x="575419" y="2375343"/>
            <a:ext cx="3068703" cy="41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Evaluate</a:t>
            </a:r>
            <a:r>
              <a:rPr lang="fr-FR" dirty="0" smtClean="0"/>
              <a:t> capture flux </a:t>
            </a:r>
            <a:r>
              <a:rPr lang="fr-FR" dirty="0" err="1" smtClean="0"/>
              <a:t>at</a:t>
            </a:r>
            <a:r>
              <a:rPr lang="fr-FR" dirty="0" smtClean="0"/>
              <a:t> VS and </a:t>
            </a:r>
            <a:r>
              <a:rPr lang="fr-FR" dirty="0" err="1" smtClean="0"/>
              <a:t>rescale</a:t>
            </a:r>
            <a:endParaRPr lang="en-GB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03548" y="5805264"/>
          <a:ext cx="8270875" cy="882650"/>
        </p:xfrm>
        <a:graphic>
          <a:graphicData uri="http://schemas.openxmlformats.org/presentationml/2006/ole">
            <p:oleObj spid="_x0000_s26626" name="Equation" r:id="rId3" imgW="3695400" imgH="393480" progId="Equation.3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9133"/>
          <a:stretch>
            <a:fillRect/>
          </a:stretch>
        </p:blipFill>
        <p:spPr bwMode="auto">
          <a:xfrm>
            <a:off x="2447764" y="2024844"/>
            <a:ext cx="4850194" cy="40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860826" y="4220294"/>
            <a:ext cx="2736304" cy="158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of capture fluxes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2636913"/>
          <a:ext cx="6912768" cy="3492386"/>
        </p:xfrm>
        <a:graphic>
          <a:graphicData uri="http://schemas.openxmlformats.org/drawingml/2006/table">
            <a:tbl>
              <a:tblPr/>
              <a:tblGrid>
                <a:gridCol w="2500717"/>
                <a:gridCol w="1470337"/>
                <a:gridCol w="1471377"/>
                <a:gridCol w="1470337"/>
              </a:tblGrid>
              <a:tr h="139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Capture Flux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(n/cm</a:t>
                      </a:r>
                      <a:r>
                        <a:rPr lang="en-GB" sz="20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/s)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Measured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Calculated from Ageron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Present calculation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H171 (Figaro) VS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4.24×10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August 2007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2.88×10</a:t>
                      </a:r>
                      <a:r>
                        <a:rPr lang="en-GB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(4.24×10</a:t>
                      </a:r>
                      <a:r>
                        <a:rPr lang="en-GB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H172 (Granit) VS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6.19×10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August 2007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4.03×10</a:t>
                      </a:r>
                      <a:r>
                        <a:rPr lang="en-GB" sz="2000" baseline="30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5.98×10</a:t>
                      </a:r>
                      <a:r>
                        <a:rPr lang="en-GB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H172 (Granit) mono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4.4-4.8×10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April 2008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3.20×10</a:t>
                      </a:r>
                      <a:r>
                        <a:rPr lang="en-GB" sz="2000" baseline="300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4.63×10</a:t>
                      </a:r>
                      <a:r>
                        <a:rPr lang="en-GB" sz="2000" baseline="300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Spectral flux </a:t>
            </a:r>
            <a:r>
              <a:rPr lang="fr-FR" dirty="0" err="1" smtClean="0"/>
              <a:t>at</a:t>
            </a:r>
            <a:r>
              <a:rPr lang="fr-FR" dirty="0" smtClean="0"/>
              <a:t> Granit monochromator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9112"/>
          <a:stretch>
            <a:fillRect/>
          </a:stretch>
        </p:blipFill>
        <p:spPr bwMode="auto">
          <a:xfrm>
            <a:off x="181747" y="2456892"/>
            <a:ext cx="5074329" cy="418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92080" y="2852936"/>
          <a:ext cx="3528392" cy="3319812"/>
        </p:xfrm>
        <a:graphic>
          <a:graphicData uri="http://schemas.openxmlformats.org/drawingml/2006/table">
            <a:tbl>
              <a:tblPr/>
              <a:tblGrid>
                <a:gridCol w="1708350"/>
                <a:gridCol w="1820042"/>
              </a:tblGrid>
              <a:tr h="7560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Spectral flux </a:t>
                      </a:r>
                      <a:r>
                        <a:rPr lang="fr-FR" sz="2000" dirty="0" err="1" smtClean="0">
                          <a:latin typeface="Calibri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2000" dirty="0" smtClean="0">
                          <a:latin typeface="Calibri"/>
                          <a:ea typeface="Calibri"/>
                          <a:cs typeface="Times New Roman"/>
                        </a:rPr>
                        <a:t>λ</a:t>
                      </a: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=8.9Å (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n/cm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/s/Å</a:t>
                      </a:r>
                      <a:r>
                        <a:rPr lang="fr-FR" sz="20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alibri"/>
                          <a:ea typeface="Calibri"/>
                          <a:cs typeface="Times New Roman"/>
                        </a:rPr>
                        <a:t>Previous estimate </a:t>
                      </a: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(2005-2007)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6.4×10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Ageron brightness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4.4×10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alibri"/>
                          <a:ea typeface="Calibri"/>
                          <a:cs typeface="Times New Roman"/>
                        </a:rPr>
                        <a:t>Present calculation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Calibri"/>
                          <a:ea typeface="Calibri"/>
                          <a:cs typeface="Times New Roman"/>
                        </a:rPr>
                        <a:t>5.4×10</a:t>
                      </a:r>
                      <a:r>
                        <a:rPr lang="en-GB" sz="2000" baseline="300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1313041" y="4346110"/>
            <a:ext cx="3564000" cy="158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Brightnesses</a:t>
            </a:r>
            <a:r>
              <a:rPr lang="fr-FR" dirty="0" smtClean="0"/>
              <a:t> of HCS &amp; VCS</a:t>
            </a:r>
            <a:br>
              <a:rPr lang="fr-FR" dirty="0" smtClean="0"/>
            </a:b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7969"/>
          <a:stretch>
            <a:fillRect/>
          </a:stretch>
        </p:blipFill>
        <p:spPr bwMode="auto">
          <a:xfrm>
            <a:off x="1439652" y="1808820"/>
            <a:ext cx="617220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4248938" y="4580154"/>
            <a:ext cx="3240000" cy="158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196752"/>
            <a:ext cx="6172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500786" y="4725144"/>
            <a:ext cx="2736304" cy="1588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2280" y="54452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CC"/>
                </a:solidFill>
              </a:rPr>
              <a:t>H1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7251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H5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estimate</a:t>
            </a:r>
            <a:r>
              <a:rPr lang="fr-FR" dirty="0" smtClean="0"/>
              <a:t> of 8.9Å flux </a:t>
            </a:r>
            <a:r>
              <a:rPr lang="fr-FR" dirty="0" err="1" smtClean="0"/>
              <a:t>at</a:t>
            </a:r>
            <a:r>
              <a:rPr lang="fr-FR" dirty="0" smtClean="0"/>
              <a:t> Granit </a:t>
            </a:r>
            <a:r>
              <a:rPr lang="fr-FR" dirty="0" err="1" smtClean="0"/>
              <a:t>was</a:t>
            </a:r>
            <a:r>
              <a:rPr lang="fr-FR" dirty="0" smtClean="0"/>
              <a:t> about right</a:t>
            </a:r>
          </a:p>
          <a:p>
            <a:r>
              <a:rPr lang="fr-FR" dirty="0" err="1" smtClean="0"/>
              <a:t>Ageron</a:t>
            </a:r>
            <a:r>
              <a:rPr lang="fr-FR" dirty="0" smtClean="0"/>
              <a:t> VCS </a:t>
            </a:r>
            <a:r>
              <a:rPr lang="fr-FR" dirty="0" err="1" smtClean="0"/>
              <a:t>brightness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slightly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endParaRPr lang="fr-FR" dirty="0" smtClean="0"/>
          </a:p>
          <a:p>
            <a:pPr lvl="1"/>
            <a:r>
              <a:rPr lang="fr-FR" dirty="0" err="1" smtClean="0"/>
              <a:t>needs</a:t>
            </a:r>
            <a:r>
              <a:rPr lang="fr-FR" dirty="0" smtClean="0"/>
              <a:t> 50% </a:t>
            </a:r>
            <a:r>
              <a:rPr lang="fr-FR" dirty="0" err="1" smtClean="0"/>
              <a:t>readjustment</a:t>
            </a:r>
            <a:r>
              <a:rPr lang="fr-FR" dirty="0" smtClean="0"/>
              <a:t> in the 1.5-4Å range</a:t>
            </a:r>
          </a:p>
          <a:p>
            <a:pPr lvl="1"/>
            <a:r>
              <a:rPr lang="fr-FR" dirty="0" err="1" smtClean="0"/>
              <a:t>needs</a:t>
            </a:r>
            <a:r>
              <a:rPr lang="fr-FR" dirty="0" smtClean="0"/>
              <a:t> 20% </a:t>
            </a:r>
            <a:r>
              <a:rPr lang="fr-FR" dirty="0" err="1" smtClean="0"/>
              <a:t>readjustment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9Å</a:t>
            </a:r>
          </a:p>
          <a:p>
            <a:r>
              <a:rPr lang="fr-FR" dirty="0" smtClean="0"/>
              <a:t>HCS and VCS </a:t>
            </a:r>
            <a:r>
              <a:rPr lang="fr-FR" dirty="0" err="1" smtClean="0"/>
              <a:t>brightnesses</a:t>
            </a:r>
            <a:r>
              <a:rPr lang="fr-FR" dirty="0" smtClean="0"/>
              <a:t> are </a:t>
            </a:r>
            <a:r>
              <a:rPr lang="fr-FR" dirty="0" err="1" smtClean="0"/>
              <a:t>probably</a:t>
            </a:r>
            <a:r>
              <a:rPr lang="fr-FR" dirty="0" smtClean="0"/>
              <a:t> about the </a:t>
            </a:r>
            <a:r>
              <a:rPr lang="fr-FR" dirty="0" err="1" smtClean="0"/>
              <a:t>same</a:t>
            </a:r>
            <a:r>
              <a:rPr lang="fr-FR" dirty="0" smtClean="0"/>
              <a:t> (</a:t>
            </a:r>
            <a:r>
              <a:rPr lang="fr-FR" dirty="0" err="1" smtClean="0"/>
              <a:t>within</a:t>
            </a:r>
            <a:r>
              <a:rPr lang="fr-FR" dirty="0" smtClean="0"/>
              <a:t> 30%)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Extract</a:t>
            </a:r>
            <a:r>
              <a:rPr lang="fr-FR" dirty="0" smtClean="0"/>
              <a:t> </a:t>
            </a:r>
            <a:r>
              <a:rPr lang="fr-FR" dirty="0" err="1" smtClean="0"/>
              <a:t>Brightness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Neutron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Needs</a:t>
            </a:r>
            <a:r>
              <a:rPr lang="fr-FR" dirty="0" smtClean="0"/>
              <a:t> end-of-guide position </a:t>
            </a:r>
            <a:r>
              <a:rPr lang="fr-FR" dirty="0" err="1" smtClean="0"/>
              <a:t>with</a:t>
            </a:r>
            <a:r>
              <a:rPr lang="fr-FR" dirty="0" smtClean="0"/>
              <a:t> chopper and TOF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lvl="1"/>
            <a:r>
              <a:rPr lang="fr-FR" dirty="0" err="1" smtClean="0"/>
              <a:t>Readily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 H1: Figaro, D17, PF1B</a:t>
            </a:r>
          </a:p>
          <a:p>
            <a:pPr lvl="1"/>
            <a:r>
              <a:rPr lang="fr-FR" dirty="0" smtClean="0"/>
              <a:t>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readily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on H5 (IN15?)</a:t>
            </a:r>
          </a:p>
          <a:p>
            <a:r>
              <a:rPr lang="fr-FR" dirty="0" err="1" smtClean="0"/>
              <a:t>Propagate</a:t>
            </a:r>
            <a:r>
              <a:rPr lang="fr-FR" dirty="0" smtClean="0"/>
              <a:t> </a:t>
            </a:r>
            <a:r>
              <a:rPr lang="fr-FR" dirty="0" err="1" smtClean="0"/>
              <a:t>backwards</a:t>
            </a:r>
            <a:endParaRPr lang="fr-FR" dirty="0" smtClean="0"/>
          </a:p>
          <a:p>
            <a:r>
              <a:rPr lang="fr-FR" dirty="0" smtClean="0"/>
              <a:t>Correct for </a:t>
            </a:r>
            <a:r>
              <a:rPr lang="fr-FR" dirty="0" err="1" smtClean="0"/>
              <a:t>attenuation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window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etc.</a:t>
            </a:r>
          </a:p>
          <a:p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Au-foil </a:t>
            </a:r>
            <a:r>
              <a:rPr lang="fr-FR" dirty="0" err="1" smtClean="0"/>
              <a:t>measurement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535180" cy="1153276"/>
          </a:xfrm>
        </p:spPr>
        <p:txBody>
          <a:bodyPr/>
          <a:lstStyle/>
          <a:p>
            <a:pPr algn="r"/>
            <a:r>
              <a:rPr lang="fr-FR" dirty="0" smtClean="0"/>
              <a:t>Use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on Figaro (H172)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73" b="4170"/>
          <a:stretch>
            <a:fillRect/>
          </a:stretch>
        </p:blipFill>
        <p:spPr bwMode="auto">
          <a:xfrm>
            <a:off x="660412" y="1700808"/>
            <a:ext cx="76560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3"/>
            <a:ext cx="9144000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132138" y="225425"/>
            <a:ext cx="5832475" cy="3527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 l="-1945" r="-965"/>
          <a:stretch>
            <a:fillRect/>
          </a:stretch>
        </p:blipFill>
        <p:spPr bwMode="auto">
          <a:xfrm rot="841594">
            <a:off x="4171523" y="518435"/>
            <a:ext cx="3211954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1331913" y="1557338"/>
            <a:ext cx="3168650" cy="3132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1476375" y="3465513"/>
            <a:ext cx="3887788" cy="133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2087563" y="2924175"/>
            <a:ext cx="2592387" cy="1476375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681" y="0"/>
              </a:cxn>
              <a:cxn ang="0">
                <a:pos x="1656" y="499"/>
              </a:cxn>
              <a:cxn ang="0">
                <a:pos x="341" y="952"/>
              </a:cxn>
              <a:cxn ang="0">
                <a:pos x="273" y="771"/>
              </a:cxn>
              <a:cxn ang="0">
                <a:pos x="159" y="635"/>
              </a:cxn>
              <a:cxn ang="0">
                <a:pos x="114" y="567"/>
              </a:cxn>
            </a:cxnLst>
            <a:rect l="0" t="0" r="r" b="b"/>
            <a:pathLst>
              <a:path w="1656" h="952">
                <a:moveTo>
                  <a:pt x="0" y="680"/>
                </a:moveTo>
                <a:lnTo>
                  <a:pt x="681" y="0"/>
                </a:lnTo>
                <a:lnTo>
                  <a:pt x="1656" y="499"/>
                </a:lnTo>
                <a:lnTo>
                  <a:pt x="341" y="952"/>
                </a:lnTo>
                <a:lnTo>
                  <a:pt x="273" y="771"/>
                </a:lnTo>
                <a:lnTo>
                  <a:pt x="159" y="635"/>
                </a:lnTo>
                <a:lnTo>
                  <a:pt x="114" y="56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corrected</a:t>
            </a:r>
            <a:r>
              <a:rPr lang="fr-FR" dirty="0" smtClean="0"/>
              <a:t> for chopper </a:t>
            </a:r>
            <a:r>
              <a:rPr lang="fr-FR" dirty="0" err="1" smtClean="0"/>
              <a:t>opening</a:t>
            </a:r>
            <a:r>
              <a:rPr lang="fr-FR" dirty="0" smtClean="0"/>
              <a:t> time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184"/>
          <a:stretch>
            <a:fillRect/>
          </a:stretch>
        </p:blipFill>
        <p:spPr bwMode="auto">
          <a:xfrm>
            <a:off x="35496" y="2585068"/>
            <a:ext cx="5003626" cy="39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292080" y="6093296"/>
            <a:ext cx="3600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419872" y="4221088"/>
            <a:ext cx="374441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0192" y="61653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time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432630" y="35683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distance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92080" y="4293096"/>
            <a:ext cx="7920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84168" y="4653136"/>
            <a:ext cx="165618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344308" y="4293096"/>
            <a:ext cx="108012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91980" y="3969060"/>
            <a:ext cx="324036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2080" y="2852936"/>
            <a:ext cx="352839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499992" y="3969060"/>
            <a:ext cx="324036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24428" y="4653136"/>
            <a:ext cx="57606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92080" y="4653136"/>
            <a:ext cx="18002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92080" y="2852936"/>
            <a:ext cx="2376264" cy="21602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292080" y="2852936"/>
            <a:ext cx="2736304" cy="248427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36196" y="2519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fr-FR" dirty="0" smtClean="0"/>
              <a:t>t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668344" y="25196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fr-FR" dirty="0" smtClean="0"/>
              <a:t>t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6732240" y="3969060"/>
            <a:ext cx="324036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40252" y="3969060"/>
            <a:ext cx="3240360" cy="10081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444208" y="3933056"/>
            <a:ext cx="2376264" cy="21602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804248" y="4221088"/>
            <a:ext cx="2052228" cy="18722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1153276"/>
          </a:xfrm>
        </p:spPr>
        <p:txBody>
          <a:bodyPr/>
          <a:lstStyle/>
          <a:p>
            <a:r>
              <a:rPr lang="fr-FR" dirty="0" smtClean="0"/>
              <a:t>Al Bragg </a:t>
            </a:r>
            <a:r>
              <a:rPr lang="fr-FR" dirty="0" err="1" smtClean="0"/>
              <a:t>edges</a:t>
            </a:r>
            <a:r>
              <a:rPr lang="fr-FR" dirty="0" smtClean="0"/>
              <a:t> </a:t>
            </a:r>
            <a:r>
              <a:rPr lang="fr-FR" dirty="0" err="1" smtClean="0"/>
              <a:t>measured</a:t>
            </a:r>
            <a:r>
              <a:rPr lang="fr-FR" dirty="0" smtClean="0"/>
              <a:t> on D17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9635"/>
          <a:stretch>
            <a:fillRect/>
          </a:stretch>
        </p:blipFill>
        <p:spPr bwMode="auto">
          <a:xfrm>
            <a:off x="35496" y="2564904"/>
            <a:ext cx="5025532" cy="41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20183"/>
          <a:stretch>
            <a:fillRect/>
          </a:stretch>
        </p:blipFill>
        <p:spPr bwMode="auto">
          <a:xfrm>
            <a:off x="4896036" y="2816932"/>
            <a:ext cx="4257785" cy="36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20183"/>
          <a:stretch>
            <a:fillRect/>
          </a:stretch>
        </p:blipFill>
        <p:spPr bwMode="auto">
          <a:xfrm>
            <a:off x="4896036" y="2816932"/>
            <a:ext cx="4257785" cy="36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 </a:t>
            </a:r>
            <a:r>
              <a:rPr lang="fr-FR" dirty="0" err="1" smtClean="0"/>
              <a:t>window</a:t>
            </a:r>
            <a:r>
              <a:rPr lang="fr-FR" dirty="0" smtClean="0"/>
              <a:t> transmission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8594"/>
          <a:stretch>
            <a:fillRect/>
          </a:stretch>
        </p:blipFill>
        <p:spPr bwMode="auto">
          <a:xfrm>
            <a:off x="108012" y="2708920"/>
            <a:ext cx="47520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5776" y="3032956"/>
            <a:ext cx="18722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T=0.875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5337212"/>
            <a:ext cx="21962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fr-FR" sz="2800" dirty="0" smtClean="0"/>
              <a:t>t=20mm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 </a:t>
            </a:r>
            <a:r>
              <a:rPr lang="fr-FR" dirty="0" err="1" smtClean="0"/>
              <a:t>window</a:t>
            </a:r>
            <a:r>
              <a:rPr lang="fr-FR" dirty="0" smtClean="0"/>
              <a:t> transmission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8696"/>
          <a:stretch>
            <a:fillRect/>
          </a:stretch>
        </p:blipFill>
        <p:spPr bwMode="auto">
          <a:xfrm>
            <a:off x="0" y="2780928"/>
            <a:ext cx="4908902" cy="399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3" y="2429663"/>
            <a:ext cx="4428493" cy="41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L-bleu-profond">
  <a:themeElements>
    <a:clrScheme name="ILL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ILL">
      <a:majorFont>
        <a:latin typeface="Lucida Sans"/>
        <a:ea typeface=""/>
        <a:cs typeface=""/>
      </a:majorFont>
      <a:minorFont>
        <a:latin typeface="Verdana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ILL-bleu-profond</Template>
  <TotalTime>1048</TotalTime>
  <Words>301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ILL-bleu-profond</vt:lpstr>
      <vt:lpstr>Microsoft Equation 3.0</vt:lpstr>
      <vt:lpstr>Brightness of Horizontal (H5) and Vertical (H1) Cold Sources</vt:lpstr>
      <vt:lpstr>Slide 2</vt:lpstr>
      <vt:lpstr>Extract Brightness from Neutron Measurement </vt:lpstr>
      <vt:lpstr>Use spectrum measured on Figaro (H172)</vt:lpstr>
      <vt:lpstr>Slide 5</vt:lpstr>
      <vt:lpstr>Detector spectrum corrected for chopper opening time</vt:lpstr>
      <vt:lpstr>Al Bragg edges measured on D17</vt:lpstr>
      <vt:lpstr>Al window transmission</vt:lpstr>
      <vt:lpstr>Al window transmission</vt:lpstr>
      <vt:lpstr>Detector efficiency</vt:lpstr>
      <vt:lpstr>Air attenuation</vt:lpstr>
      <vt:lpstr>Attenuation through frame-overlap mirror</vt:lpstr>
      <vt:lpstr>Final corrected spectrum</vt:lpstr>
      <vt:lpstr>Propagate backwards through guide</vt:lpstr>
      <vt:lpstr>Gold foil measurement</vt:lpstr>
      <vt:lpstr>Evaluate capture flux at VS and rescale</vt:lpstr>
      <vt:lpstr>Comparison of capture fluxes</vt:lpstr>
      <vt:lpstr>Spectral flux at Granit monochromator</vt:lpstr>
      <vt:lpstr>Brightnesses of HCS &amp; VCS 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ricard</dc:creator>
  <cp:lastModifiedBy>Ken Andersen</cp:lastModifiedBy>
  <cp:revision>16</cp:revision>
  <dcterms:created xsi:type="dcterms:W3CDTF">2009-08-10T12:34:12Z</dcterms:created>
  <dcterms:modified xsi:type="dcterms:W3CDTF">2010-06-30T08:50:24Z</dcterms:modified>
</cp:coreProperties>
</file>